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660"/>
  </p:normalViewPr>
  <p:slideViewPr>
    <p:cSldViewPr>
      <p:cViewPr>
        <p:scale>
          <a:sx n="70" d="100"/>
          <a:sy n="70" d="100"/>
        </p:scale>
        <p:origin x="-88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0B55F-61B3-4479-AAE6-F72B4036EC7A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BFB4-620D-4DD2-94F1-B6EA09A7A9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4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BFB4-620D-4DD2-94F1-B6EA09A7A9A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20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%C5%9Aredniowiecze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pl.wikipedia.org/wiki/Tuf_wulkaniczny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l.wikipedia.org/wiki/Anatolia" TargetMode="External"/><Relationship Id="rId5" Type="http://schemas.openxmlformats.org/officeDocument/2006/relationships/hyperlink" Target="http://pl.wikipedia.org/wiki/Turcja" TargetMode="External"/><Relationship Id="rId10" Type="http://schemas.openxmlformats.org/officeDocument/2006/relationships/slide" Target="slide6.xml"/><Relationship Id="rId4" Type="http://schemas.openxmlformats.org/officeDocument/2006/relationships/hyperlink" Target="http://pl.wikipedia.org/wiki/Kraina_historyczna" TargetMode="External"/><Relationship Id="rId9" Type="http://schemas.openxmlformats.org/officeDocument/2006/relationships/hyperlink" Target="http://pl.wikipedia.org/wiki/Chrze%C5%9Bcija%C5%84stw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Izrael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pl.wikipedia.org/wiki/Dystrykt_Centralny_%28Izrael%29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l.wikipedia.org/wiki/J%C4%99zyk_arabski" TargetMode="External"/><Relationship Id="rId5" Type="http://schemas.openxmlformats.org/officeDocument/2006/relationships/hyperlink" Target="http://pl.wikipedia.org/wiki/J%C4%99zyk_hebrajski" TargetMode="External"/><Relationship Id="rId4" Type="http://schemas.microsoft.com/office/2007/relationships/hdphoto" Target="../media/hdphoto2.wdp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556793"/>
            <a:ext cx="8062664" cy="20436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Dwór Bractwa św. Jerzego w Gdańsku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20272" y="5085184"/>
            <a:ext cx="1800200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pl-PL" dirty="0" err="1" smtClean="0">
                <a:solidFill>
                  <a:schemeClr val="tx1"/>
                </a:solidFill>
              </a:rPr>
              <a:t>Tatyana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Davidyuk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7596336" y="6309320"/>
            <a:ext cx="504056" cy="43204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Koniec 4">
            <a:hlinkClick r:id="" action="ppaction://hlinkshowjump?jump=lastslide" highlightClick="1"/>
          </p:cNvPr>
          <p:cNvSpPr/>
          <p:nvPr/>
        </p:nvSpPr>
        <p:spPr>
          <a:xfrm>
            <a:off x="8460432" y="6309320"/>
            <a:ext cx="432048" cy="432048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8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73329">
              <a:srgbClr val="BF1A5D">
                <a:alpha val="37000"/>
                <a:lumMod val="41000"/>
                <a:lumOff val="59000"/>
              </a:srgbClr>
            </a:gs>
            <a:gs pos="63000">
              <a:srgbClr val="F952A0">
                <a:lumMod val="71000"/>
                <a:lumOff val="29000"/>
              </a:srgbClr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Heraldyka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0" y="1600200"/>
            <a:ext cx="394373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Postać Świętego Jerzego występuje w herbach wielu miejscowości, m.in. w herbie Dzierżoniowa, Milicza, Brzegu Dolnego i innych, przedstawiając św. Jerzego zabijającego smoka (jako element w heraldyce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7" name="Przycisk akcji: Strona główna 6">
            <a:hlinkClick r:id="rId3" action="ppaction://hlinksldjump" highlightClick="1"/>
          </p:cNvPr>
          <p:cNvSpPr/>
          <p:nvPr/>
        </p:nvSpPr>
        <p:spPr>
          <a:xfrm>
            <a:off x="6877810" y="6359016"/>
            <a:ext cx="360040" cy="3326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Do przodu lub Następny 7">
            <a:hlinkClick r:id="" action="ppaction://hlinkshowjump?jump=nextslide" highlightClick="1"/>
          </p:cNvPr>
          <p:cNvSpPr/>
          <p:nvPr/>
        </p:nvSpPr>
        <p:spPr>
          <a:xfrm>
            <a:off x="7308304" y="6359016"/>
            <a:ext cx="360040" cy="33265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zycisk akcji: Koniec 8">
            <a:hlinkClick r:id="" action="ppaction://hlinkshowjump?jump=lastslide" highlightClick="1"/>
          </p:cNvPr>
          <p:cNvSpPr/>
          <p:nvPr/>
        </p:nvSpPr>
        <p:spPr>
          <a:xfrm>
            <a:off x="8028384" y="6359016"/>
            <a:ext cx="360040" cy="332656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9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Herb Moskwy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4" y="1600200"/>
            <a:ext cx="381571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Herb został zatwierdzony za panowanie </a:t>
            </a:r>
            <a:r>
              <a:rPr lang="pl-PL" b="1" dirty="0" smtClean="0"/>
              <a:t>Iwana </a:t>
            </a:r>
            <a:r>
              <a:rPr lang="pl-PL" b="1" dirty="0"/>
              <a:t>III </a:t>
            </a:r>
            <a:r>
              <a:rPr lang="pl-PL" b="1" dirty="0" smtClean="0"/>
              <a:t>Srogiego (</a:t>
            </a:r>
            <a:r>
              <a:rPr lang="pl-PL" dirty="0" smtClean="0"/>
              <a:t>1462 - 1505</a:t>
            </a:r>
            <a:r>
              <a:rPr lang="pl-PL" b="1" dirty="0" smtClean="0"/>
              <a:t>)</a:t>
            </a:r>
          </a:p>
          <a:p>
            <a:r>
              <a:rPr lang="pl-PL" dirty="0" smtClean="0"/>
              <a:t>Początkowo był to herb Księstwa Moskiewskiego</a:t>
            </a:r>
          </a:p>
          <a:p>
            <a:r>
              <a:rPr lang="pl-PL" dirty="0" smtClean="0"/>
              <a:t>Barwy herbu się znalazły na fladze Rosji, ustalonej w 1699 r.</a:t>
            </a:r>
            <a:endParaRPr lang="pl-PL" dirty="0"/>
          </a:p>
          <a:p>
            <a:endParaRPr lang="pl-PL" dirty="0"/>
          </a:p>
        </p:txBody>
      </p:sp>
      <p:sp>
        <p:nvSpPr>
          <p:cNvPr id="6" name="Przycisk akcji: Strona główna 5">
            <a:hlinkClick r:id="rId4" action="ppaction://hlinksldjump" highlightClick="1"/>
          </p:cNvPr>
          <p:cNvSpPr/>
          <p:nvPr/>
        </p:nvSpPr>
        <p:spPr>
          <a:xfrm>
            <a:off x="6228184" y="6359016"/>
            <a:ext cx="360040" cy="3326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7260206" y="6359016"/>
            <a:ext cx="360040" cy="33265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Koniec 7">
            <a:hlinkClick r:id="" action="ppaction://hlinkshowjump?jump=lastslide" highlightClick="1"/>
          </p:cNvPr>
          <p:cNvSpPr/>
          <p:nvPr/>
        </p:nvSpPr>
        <p:spPr>
          <a:xfrm>
            <a:off x="7980286" y="6359016"/>
            <a:ext cx="360040" cy="332656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zycisk akcji: Wstecz lub Poprzedni 8">
            <a:hlinkClick r:id="" action="ppaction://hlinkshowjump?jump=previousslide" highlightClick="1"/>
          </p:cNvPr>
          <p:cNvSpPr/>
          <p:nvPr/>
        </p:nvSpPr>
        <p:spPr>
          <a:xfrm>
            <a:off x="6804248" y="6359016"/>
            <a:ext cx="360040" cy="33265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0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86409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Herb Rosji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4795983" cy="5687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bjaśnienie w chmurce 7"/>
          <p:cNvSpPr/>
          <p:nvPr/>
        </p:nvSpPr>
        <p:spPr>
          <a:xfrm>
            <a:off x="6516216" y="1844824"/>
            <a:ext cx="2520280" cy="2160240"/>
          </a:xfrm>
          <a:prstGeom prst="cloudCallout">
            <a:avLst>
              <a:gd name="adj1" fmla="val -117636"/>
              <a:gd name="adj2" fmla="val 3028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Błędem jest uważać, że w środku jest postać Św. Jerzego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zycisk akcji: Strona główna 8">
            <a:hlinkClick r:id="rId3" action="ppaction://hlinksldjump" highlightClick="1"/>
          </p:cNvPr>
          <p:cNvSpPr/>
          <p:nvPr/>
        </p:nvSpPr>
        <p:spPr>
          <a:xfrm>
            <a:off x="6127835" y="6377806"/>
            <a:ext cx="360040" cy="3326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zycisk akcji: Do przodu lub Następny 9">
            <a:hlinkClick r:id="" action="ppaction://hlinkshowjump?jump=nextslide" highlightClick="1"/>
          </p:cNvPr>
          <p:cNvSpPr/>
          <p:nvPr/>
        </p:nvSpPr>
        <p:spPr>
          <a:xfrm>
            <a:off x="7620246" y="6360730"/>
            <a:ext cx="360040" cy="33265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zycisk akcji: Koniec 10">
            <a:hlinkClick r:id="" action="ppaction://hlinkshowjump?jump=lastslide" highlightClick="1"/>
          </p:cNvPr>
          <p:cNvSpPr/>
          <p:nvPr/>
        </p:nvSpPr>
        <p:spPr>
          <a:xfrm>
            <a:off x="8160306" y="6353939"/>
            <a:ext cx="360040" cy="332656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zycisk akcji: Wstecz lub Poprzedni 11">
            <a:hlinkClick r:id="" action="ppaction://hlinkshowjump?jump=previousslide" highlightClick="1"/>
          </p:cNvPr>
          <p:cNvSpPr/>
          <p:nvPr/>
        </p:nvSpPr>
        <p:spPr>
          <a:xfrm>
            <a:off x="7164288" y="6360730"/>
            <a:ext cx="360040" cy="33265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zycisk akcji: Początek 12">
            <a:hlinkClick r:id="rId4" action="ppaction://hlinksldjump" highlightClick="1"/>
          </p:cNvPr>
          <p:cNvSpPr/>
          <p:nvPr/>
        </p:nvSpPr>
        <p:spPr>
          <a:xfrm>
            <a:off x="6660232" y="6377806"/>
            <a:ext cx="360040" cy="332656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8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  <p:sp>
        <p:nvSpPr>
          <p:cNvPr id="14" name="Przycisk akcji: Strona główna 13">
            <a:hlinkClick r:id="rId4" action="ppaction://hlinksldjump" highlightClick="1"/>
          </p:cNvPr>
          <p:cNvSpPr/>
          <p:nvPr/>
        </p:nvSpPr>
        <p:spPr>
          <a:xfrm>
            <a:off x="8316416" y="6374378"/>
            <a:ext cx="360040" cy="3326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zycisk akcji: Początek 17">
            <a:hlinkClick r:id="" action="ppaction://hlinkshowjump?jump=firstslide" highlightClick="1"/>
          </p:cNvPr>
          <p:cNvSpPr/>
          <p:nvPr/>
        </p:nvSpPr>
        <p:spPr>
          <a:xfrm>
            <a:off x="7668344" y="6374378"/>
            <a:ext cx="432048" cy="332656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3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Treść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Lokalizacja i budowa</a:t>
            </a: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 architektoniczny</a:t>
            </a: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Święty Jerzy</a:t>
            </a: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Legenda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Heraldyka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rzycisk akcji: Do przodu lub Następny 5">
            <a:hlinkClick r:id="rId4" action="ppaction://hlinksldjump" highlightClick="1"/>
          </p:cNvPr>
          <p:cNvSpPr/>
          <p:nvPr/>
        </p:nvSpPr>
        <p:spPr>
          <a:xfrm>
            <a:off x="5364088" y="1916832"/>
            <a:ext cx="1080120" cy="28803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o przodu lub Następny 6">
            <a:hlinkClick r:id="rId5" action="ppaction://hlinksldjump" highlightClick="1"/>
          </p:cNvPr>
          <p:cNvSpPr/>
          <p:nvPr/>
        </p:nvSpPr>
        <p:spPr>
          <a:xfrm>
            <a:off x="5364088" y="2564904"/>
            <a:ext cx="1080120" cy="28803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Do przodu lub Następny 7">
            <a:hlinkClick r:id="rId6" action="ppaction://hlinksldjump" highlightClick="1"/>
          </p:cNvPr>
          <p:cNvSpPr/>
          <p:nvPr/>
        </p:nvSpPr>
        <p:spPr>
          <a:xfrm>
            <a:off x="5364088" y="3212976"/>
            <a:ext cx="1080120" cy="28803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zycisk akcji: Do przodu lub Następny 8">
            <a:hlinkClick r:id="rId7" action="ppaction://hlinksldjump" highlightClick="1"/>
          </p:cNvPr>
          <p:cNvSpPr/>
          <p:nvPr/>
        </p:nvSpPr>
        <p:spPr>
          <a:xfrm>
            <a:off x="5364088" y="3861048"/>
            <a:ext cx="1080120" cy="28803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zycisk akcji: Do przodu lub Następny 9">
            <a:hlinkClick r:id="rId8" action="ppaction://hlinksldjump" highlightClick="1"/>
          </p:cNvPr>
          <p:cNvSpPr/>
          <p:nvPr/>
        </p:nvSpPr>
        <p:spPr>
          <a:xfrm>
            <a:off x="5357936" y="4509120"/>
            <a:ext cx="1080120" cy="28803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zycisk akcji: Do przodu lub Następny 10">
            <a:hlinkClick r:id="rId9" action="ppaction://hlinksldjump" highlightClick="1"/>
          </p:cNvPr>
          <p:cNvSpPr/>
          <p:nvPr/>
        </p:nvSpPr>
        <p:spPr>
          <a:xfrm>
            <a:off x="5364088" y="5157192"/>
            <a:ext cx="1080120" cy="288032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zycisk akcji: Wstecz lub Poprzedni 2">
            <a:hlinkClick r:id="" action="ppaction://hlinkshowjump?jump=previousslide" highlightClick="1"/>
          </p:cNvPr>
          <p:cNvSpPr/>
          <p:nvPr/>
        </p:nvSpPr>
        <p:spPr>
          <a:xfrm>
            <a:off x="7092280" y="6380658"/>
            <a:ext cx="360040" cy="404664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zycisk akcji: Koniec 12">
            <a:hlinkClick r:id="" action="ppaction://hlinkshowjump?jump=lastslide" highlightClick="1"/>
          </p:cNvPr>
          <p:cNvSpPr/>
          <p:nvPr/>
        </p:nvSpPr>
        <p:spPr>
          <a:xfrm>
            <a:off x="7668344" y="6380658"/>
            <a:ext cx="432048" cy="404664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5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04" y="116632"/>
            <a:ext cx="6934472" cy="94832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Lokalizacja i budowa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4"/>
            <a:ext cx="4402832" cy="352839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l-PL" sz="2800" dirty="0" smtClean="0"/>
              <a:t>Targ Węglowy 27</a:t>
            </a:r>
          </a:p>
          <a:p>
            <a:r>
              <a:rPr lang="pl-PL" sz="2800" dirty="0" smtClean="0"/>
              <a:t>Architekt</a:t>
            </a:r>
            <a:r>
              <a:rPr lang="ru-RU" sz="2800" dirty="0" smtClean="0"/>
              <a:t>:</a:t>
            </a:r>
            <a:r>
              <a:rPr lang="pl-PL" sz="2800" dirty="0" smtClean="0"/>
              <a:t> Hans </a:t>
            </a:r>
            <a:r>
              <a:rPr lang="pl-PL" sz="2800" dirty="0" err="1" smtClean="0"/>
              <a:t>Glottau</a:t>
            </a:r>
            <a:endParaRPr lang="pl-PL" sz="2800" dirty="0" smtClean="0"/>
          </a:p>
          <a:p>
            <a:r>
              <a:rPr lang="pl-PL" sz="2800" dirty="0" smtClean="0"/>
              <a:t>Powstanie</a:t>
            </a:r>
            <a:r>
              <a:rPr lang="ru-RU" sz="2800" dirty="0" smtClean="0"/>
              <a:t>:</a:t>
            </a:r>
            <a:r>
              <a:rPr lang="pl-PL" sz="2800" dirty="0" smtClean="0"/>
              <a:t> 1487 – 1494</a:t>
            </a:r>
          </a:p>
          <a:p>
            <a:r>
              <a:rPr lang="pl-PL" sz="2800" dirty="0" smtClean="0"/>
              <a:t>Zniszczono</a:t>
            </a:r>
            <a:r>
              <a:rPr lang="ru-RU" sz="2800" dirty="0" smtClean="0"/>
              <a:t>:</a:t>
            </a:r>
            <a:r>
              <a:rPr lang="pl-PL" sz="2800" dirty="0" smtClean="0"/>
              <a:t> 1945</a:t>
            </a:r>
          </a:p>
          <a:p>
            <a:r>
              <a:rPr lang="pl-PL" sz="2800" dirty="0" smtClean="0"/>
              <a:t>Odbudowano</a:t>
            </a:r>
            <a:r>
              <a:rPr lang="ru-RU" sz="2800" dirty="0" smtClean="0"/>
              <a:t>:</a:t>
            </a:r>
            <a:r>
              <a:rPr lang="pl-PL" sz="2800" dirty="0" smtClean="0"/>
              <a:t>1950 – 1953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096344" cy="5277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zycisk akcji: Strona główna 4">
            <a:hlinkClick r:id="rId5" action="ppaction://hlinksldjump" highlightClick="1"/>
          </p:cNvPr>
          <p:cNvSpPr/>
          <p:nvPr/>
        </p:nvSpPr>
        <p:spPr>
          <a:xfrm>
            <a:off x="251520" y="6237312"/>
            <a:ext cx="504056" cy="432048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1187624" y="6237312"/>
            <a:ext cx="504056" cy="43204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Koniec 6">
            <a:hlinkClick r:id="" action="ppaction://hlinkshowjump?jump=lastslide" highlightClick="1"/>
          </p:cNvPr>
          <p:cNvSpPr/>
          <p:nvPr/>
        </p:nvSpPr>
        <p:spPr>
          <a:xfrm>
            <a:off x="2051720" y="6237312"/>
            <a:ext cx="504056" cy="432048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1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99732" cy="92211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Styl  architektoniczny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132856"/>
            <a:ext cx="5904656" cy="3076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>
            <a:off x="155181" y="5146171"/>
            <a:ext cx="85017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i="1" dirty="0" smtClean="0"/>
              <a:t>Późnogotycki budynek </a:t>
            </a:r>
          </a:p>
          <a:p>
            <a:r>
              <a:rPr lang="pl-PL" sz="2200" i="1" dirty="0" smtClean="0"/>
              <a:t>Ceglane elewacje.</a:t>
            </a:r>
          </a:p>
          <a:p>
            <a:r>
              <a:rPr lang="pl-PL" sz="2200" i="1" dirty="0" smtClean="0"/>
              <a:t>Styl flamandzki. </a:t>
            </a:r>
          </a:p>
          <a:p>
            <a:r>
              <a:rPr lang="pl-PL" sz="2200" i="1" dirty="0" smtClean="0"/>
              <a:t>Cechy budowy typowe dla północnoeuropejskiej architektury końca XV w.</a:t>
            </a:r>
            <a:endParaRPr lang="pl-PL" sz="2200" i="1" dirty="0"/>
          </a:p>
        </p:txBody>
      </p:sp>
      <p:sp>
        <p:nvSpPr>
          <p:cNvPr id="6" name="Objaśnienie w chmurce 5"/>
          <p:cNvSpPr/>
          <p:nvPr/>
        </p:nvSpPr>
        <p:spPr>
          <a:xfrm>
            <a:off x="5364088" y="1196752"/>
            <a:ext cx="2256579" cy="1375121"/>
          </a:xfrm>
          <a:prstGeom prst="cloudCallout">
            <a:avLst>
              <a:gd name="adj1" fmla="val -81029"/>
              <a:gd name="adj2" fmla="val 664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Ortogonalna wieżyczka z latarniowym hełmem</a:t>
            </a:r>
            <a:endParaRPr lang="pl-PL" b="1" dirty="0">
              <a:solidFill>
                <a:schemeClr val="tx1"/>
              </a:solidFill>
            </a:endParaRPr>
          </a:p>
        </p:txBody>
      </p:sp>
      <p:cxnSp>
        <p:nvCxnSpPr>
          <p:cNvPr id="10" name="Łącznik łamany 9"/>
          <p:cNvCxnSpPr/>
          <p:nvPr/>
        </p:nvCxnSpPr>
        <p:spPr>
          <a:xfrm>
            <a:off x="251519" y="1668288"/>
            <a:ext cx="4032449" cy="608584"/>
          </a:xfrm>
          <a:prstGeom prst="bentConnector3">
            <a:avLst>
              <a:gd name="adj1" fmla="val 74296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251518" y="1355767"/>
            <a:ext cx="3241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Blaszana figura patrona bractwa,</a:t>
            </a:r>
          </a:p>
          <a:p>
            <a:r>
              <a:rPr lang="pl-PL" dirty="0"/>
              <a:t>w</a:t>
            </a:r>
            <a:r>
              <a:rPr lang="pl-PL" dirty="0" smtClean="0"/>
              <a:t>alczącego ze </a:t>
            </a:r>
            <a:r>
              <a:rPr lang="pl-PL" dirty="0" smtClean="0"/>
              <a:t>smokiem (1566)</a:t>
            </a:r>
            <a:endParaRPr lang="pl-PL" dirty="0"/>
          </a:p>
        </p:txBody>
      </p:sp>
      <p:sp>
        <p:nvSpPr>
          <p:cNvPr id="14" name="Objaśnienie liniowe 1 13"/>
          <p:cNvSpPr/>
          <p:nvPr/>
        </p:nvSpPr>
        <p:spPr>
          <a:xfrm>
            <a:off x="6756571" y="2571873"/>
            <a:ext cx="2207917" cy="1404156"/>
          </a:xfrm>
          <a:prstGeom prst="borderCallout1">
            <a:avLst>
              <a:gd name="adj1" fmla="val 18750"/>
              <a:gd name="adj2" fmla="val -8333"/>
              <a:gd name="adj3" fmla="val 77115"/>
              <a:gd name="adj4" fmla="val -6780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Wiszące wieloboczne </a:t>
            </a:r>
            <a:r>
              <a:rPr lang="pl-PL" dirty="0" smtClean="0">
                <a:solidFill>
                  <a:schemeClr val="tx1"/>
                </a:solidFill>
              </a:rPr>
              <a:t>wieżyczki z cebulastymi hełmami </a:t>
            </a:r>
          </a:p>
        </p:txBody>
      </p:sp>
      <p:cxnSp>
        <p:nvCxnSpPr>
          <p:cNvPr id="17" name="Łącznik prostoliniowy 16"/>
          <p:cNvCxnSpPr/>
          <p:nvPr/>
        </p:nvCxnSpPr>
        <p:spPr>
          <a:xfrm flipV="1">
            <a:off x="4139952" y="3789041"/>
            <a:ext cx="2616619" cy="6300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 flipV="1">
            <a:off x="3493368" y="3356992"/>
            <a:ext cx="3166864" cy="2374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zakrzywiony 7"/>
          <p:cNvCxnSpPr/>
          <p:nvPr/>
        </p:nvCxnSpPr>
        <p:spPr>
          <a:xfrm rot="10800000">
            <a:off x="2267744" y="2636912"/>
            <a:ext cx="1656187" cy="6480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323528" y="2276872"/>
            <a:ext cx="1944215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Czterospadowy dach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2393639" y="3699030"/>
            <a:ext cx="1242257" cy="5220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2483769" y="4509120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chemat blokowy: proces 21"/>
          <p:cNvSpPr/>
          <p:nvPr/>
        </p:nvSpPr>
        <p:spPr>
          <a:xfrm>
            <a:off x="137060" y="2960948"/>
            <a:ext cx="2256579" cy="8910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II kondygnacja: sala zebrań, celebrowania uroczystości, biesiad, przedstawień teatralnych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24" name="Schemat blokowy: proces 23"/>
          <p:cNvSpPr/>
          <p:nvPr/>
        </p:nvSpPr>
        <p:spPr>
          <a:xfrm>
            <a:off x="137061" y="4140078"/>
            <a:ext cx="2340272" cy="87309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I kondygnacja: strzelnica dla łuczników, pomieszczenia do przechowywania sprzętu łuczniczego</a:t>
            </a:r>
            <a:endParaRPr lang="pl-PL" sz="1400" dirty="0">
              <a:solidFill>
                <a:schemeClr val="tx1"/>
              </a:solidFill>
            </a:endParaRPr>
          </a:p>
        </p:txBody>
      </p:sp>
      <p:cxnSp>
        <p:nvCxnSpPr>
          <p:cNvPr id="31" name="Łącznik prostoliniowy 30"/>
          <p:cNvCxnSpPr/>
          <p:nvPr/>
        </p:nvCxnSpPr>
        <p:spPr>
          <a:xfrm>
            <a:off x="5220072" y="4747186"/>
            <a:ext cx="216024" cy="168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/>
          <p:nvPr/>
        </p:nvCxnSpPr>
        <p:spPr>
          <a:xfrm>
            <a:off x="4211960" y="5167743"/>
            <a:ext cx="216024" cy="168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V="1">
            <a:off x="4427984" y="4916185"/>
            <a:ext cx="1008112" cy="4205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pole tekstowe 38"/>
          <p:cNvSpPr txBox="1"/>
          <p:nvPr/>
        </p:nvSpPr>
        <p:spPr>
          <a:xfrm rot="20209009">
            <a:off x="4377511" y="5013577"/>
            <a:ext cx="172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14 m. </a:t>
            </a:r>
          </a:p>
          <a:p>
            <a:r>
              <a:rPr lang="pl-PL" dirty="0" smtClean="0"/>
              <a:t>Sześcienna bryła</a:t>
            </a:r>
            <a:endParaRPr lang="pl-PL" dirty="0"/>
          </a:p>
        </p:txBody>
      </p:sp>
      <p:sp>
        <p:nvSpPr>
          <p:cNvPr id="42" name="Przycisk akcji: Strona główna 41">
            <a:hlinkClick r:id="rId3" action="ppaction://hlinksldjump" highlightClick="1"/>
          </p:cNvPr>
          <p:cNvSpPr/>
          <p:nvPr/>
        </p:nvSpPr>
        <p:spPr>
          <a:xfrm>
            <a:off x="8656932" y="4221088"/>
            <a:ext cx="307556" cy="355538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zycisk akcji: Do przodu lub Następny 42">
            <a:hlinkClick r:id="" action="ppaction://hlinkshowjump?jump=nextslide" highlightClick="1"/>
          </p:cNvPr>
          <p:cNvSpPr/>
          <p:nvPr/>
        </p:nvSpPr>
        <p:spPr>
          <a:xfrm>
            <a:off x="8656932" y="4725144"/>
            <a:ext cx="307556" cy="401319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rzycisk akcji: Koniec 43">
            <a:hlinkClick r:id="" action="ppaction://hlinkshowjump?jump=lastslide" highlightClick="1"/>
          </p:cNvPr>
          <p:cNvSpPr/>
          <p:nvPr/>
        </p:nvSpPr>
        <p:spPr>
          <a:xfrm>
            <a:off x="8656932" y="5336742"/>
            <a:ext cx="307556" cy="324506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7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Historia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pl-PL" dirty="0"/>
              <a:t>1487 – </a:t>
            </a:r>
            <a:r>
              <a:rPr lang="pl-PL" dirty="0" smtClean="0"/>
              <a:t>1494 – powstanie Dw. Na terenie dawnie strzelnicy bractwa (niejako drugi Dwór Artusa, wolny od towarzystwa </a:t>
            </a:r>
            <a:r>
              <a:rPr lang="pl-PL" dirty="0"/>
              <a:t>m</a:t>
            </a:r>
            <a:r>
              <a:rPr lang="pl-PL" dirty="0" smtClean="0"/>
              <a:t>ieszczan)</a:t>
            </a:r>
          </a:p>
          <a:p>
            <a:r>
              <a:rPr lang="pl-PL" dirty="0" smtClean="0"/>
              <a:t>1566 – szczyt kopuły ozdobiono figurą Św. Jerzego</a:t>
            </a:r>
          </a:p>
          <a:p>
            <a:r>
              <a:rPr lang="pl-PL" dirty="0" smtClean="0"/>
              <a:t>1584 – w sali się odbywały lekcje fechtunku i przedstawienia teatralne</a:t>
            </a:r>
          </a:p>
          <a:p>
            <a:r>
              <a:rPr lang="pl-PL" dirty="0" smtClean="0"/>
              <a:t>1647 – dwa razy w tygodniu urzędowe kontroli sukna </a:t>
            </a:r>
          </a:p>
          <a:p>
            <a:r>
              <a:rPr lang="pl-PL" dirty="0" smtClean="0"/>
              <a:t>1798 – siedziba przeszła na własność miasta</a:t>
            </a:r>
          </a:p>
          <a:p>
            <a:r>
              <a:rPr lang="pl-PL" dirty="0" smtClean="0"/>
              <a:t>1814 – Bractwo zniknęło z kart historii (XIX w.)</a:t>
            </a:r>
          </a:p>
          <a:p>
            <a:r>
              <a:rPr lang="pl-PL" dirty="0"/>
              <a:t>XIX </a:t>
            </a:r>
            <a:r>
              <a:rPr lang="pl-PL" dirty="0" smtClean="0"/>
              <a:t>w. – szkoła plastyczna i odwach, później kwiaciarnia</a:t>
            </a:r>
          </a:p>
          <a:p>
            <a:r>
              <a:rPr lang="pl-PL" dirty="0"/>
              <a:t>Po II W. Ś – oryginał figury został przeniesiony do Muzeum </a:t>
            </a:r>
            <a:r>
              <a:rPr lang="pl-PL" dirty="0" smtClean="0"/>
              <a:t>Narodowego</a:t>
            </a:r>
          </a:p>
          <a:p>
            <a:r>
              <a:rPr lang="pl-PL" dirty="0"/>
              <a:t>1950 – </a:t>
            </a:r>
            <a:r>
              <a:rPr lang="pl-PL" dirty="0" smtClean="0"/>
              <a:t>1953 – powojenna odbudowa</a:t>
            </a:r>
          </a:p>
          <a:p>
            <a:r>
              <a:rPr lang="pl-PL" dirty="0" smtClean="0"/>
              <a:t>1953 – siedziba Stowarzyszenia Architektów Polskich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rzycisk akcji: Strona główna 3">
            <a:hlinkClick r:id="rId3" action="ppaction://hlinksldjump" highlightClick="1"/>
          </p:cNvPr>
          <p:cNvSpPr/>
          <p:nvPr/>
        </p:nvSpPr>
        <p:spPr>
          <a:xfrm>
            <a:off x="6732240" y="6359016"/>
            <a:ext cx="360040" cy="3326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Do przodu lub Następny 4">
            <a:hlinkClick r:id="" action="ppaction://hlinkshowjump?jump=nextslide" highlightClick="1"/>
          </p:cNvPr>
          <p:cNvSpPr/>
          <p:nvPr/>
        </p:nvSpPr>
        <p:spPr>
          <a:xfrm>
            <a:off x="7308304" y="6359016"/>
            <a:ext cx="360040" cy="33265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Koniec 5">
            <a:hlinkClick r:id="" action="ppaction://hlinkshowjump?jump=lastslide" highlightClick="1"/>
          </p:cNvPr>
          <p:cNvSpPr/>
          <p:nvPr/>
        </p:nvSpPr>
        <p:spPr>
          <a:xfrm>
            <a:off x="8028384" y="6359016"/>
            <a:ext cx="360040" cy="332656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8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Święty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Św. Jerzy, oficer rzymski, umęczony był za cesarza Dioklecjana w 303r. Zwany św. Jerzym z Liddy, pochodził z </a:t>
            </a:r>
            <a:r>
              <a:rPr lang="pl-PL" dirty="0">
                <a:hlinkClick r:id="rId3" action="ppaction://hlinksldjump"/>
              </a:rPr>
              <a:t>Kapadocji</a:t>
            </a:r>
            <a:r>
              <a:rPr lang="pl-PL" dirty="0"/>
              <a:t>. Umęczony został na kole w palestyńskiej </a:t>
            </a:r>
            <a:r>
              <a:rPr lang="pl-PL" dirty="0" err="1" smtClean="0">
                <a:hlinkClick r:id="rId4" action="ppaction://hlinksldjump"/>
              </a:rPr>
              <a:t>Diospolis</a:t>
            </a:r>
            <a:r>
              <a:rPr lang="pl-PL" dirty="0" smtClean="0"/>
              <a:t>. </a:t>
            </a:r>
            <a:r>
              <a:rPr lang="pl-PL" dirty="0"/>
              <a:t>Wiele informacji o nim podaje Martyrologium Romanum. Jest jednym z czternastu świętych wspomożycieli. W Polsce imię to znane było w średniowieczu. Św. Jerzy został patronem diecezji wileńskiej i pińskiej. Był także patronem Litwy, a przede wszystkim Anglii, gdzie jego kult szczególnie odcisnął się na historii. Św. Jerzy należy do bardzo popularnych świętych w prawosławiu, jest wyobrażany na bardzo wielu ikonach.</a:t>
            </a:r>
          </a:p>
        </p:txBody>
      </p:sp>
      <p:sp>
        <p:nvSpPr>
          <p:cNvPr id="4" name="Przycisk akcji: Strona główna 3">
            <a:hlinkClick r:id="rId5" action="ppaction://hlinksldjump" highlightClick="1"/>
          </p:cNvPr>
          <p:cNvSpPr/>
          <p:nvPr/>
        </p:nvSpPr>
        <p:spPr>
          <a:xfrm>
            <a:off x="6732240" y="6359016"/>
            <a:ext cx="360040" cy="3326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Do przodu lub Następny 4">
            <a:hlinkClick r:id="rId6" action="ppaction://hlinksldjump" highlightClick="1"/>
          </p:cNvPr>
          <p:cNvSpPr/>
          <p:nvPr/>
        </p:nvSpPr>
        <p:spPr>
          <a:xfrm>
            <a:off x="7308304" y="6359016"/>
            <a:ext cx="360040" cy="33265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Koniec 5">
            <a:hlinkClick r:id="" action="ppaction://hlinkshowjump?jump=lastslide" highlightClick="1"/>
          </p:cNvPr>
          <p:cNvSpPr/>
          <p:nvPr/>
        </p:nvSpPr>
        <p:spPr>
          <a:xfrm>
            <a:off x="8028384" y="6359016"/>
            <a:ext cx="360040" cy="332656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1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/>
              <a:t>Kapadocja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53481"/>
            <a:ext cx="3810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Kapadocja</a:t>
            </a:r>
            <a:r>
              <a:rPr lang="pl-PL" dirty="0"/>
              <a:t> – </a:t>
            </a:r>
            <a:r>
              <a:rPr lang="pl-PL" u="sng" dirty="0">
                <a:solidFill>
                  <a:srgbClr val="0000FF"/>
                </a:solidFill>
                <a:hlinkClick r:id="rId4" tooltip="Kraina historyczna"/>
              </a:rPr>
              <a:t>kraina historyczna</a:t>
            </a:r>
            <a:r>
              <a:rPr lang="pl-PL" u="sng" dirty="0">
                <a:solidFill>
                  <a:srgbClr val="0000FF"/>
                </a:solidFill>
              </a:rPr>
              <a:t> w </a:t>
            </a:r>
            <a:r>
              <a:rPr lang="pl-PL" u="sng" dirty="0">
                <a:solidFill>
                  <a:srgbClr val="0000FF"/>
                </a:solidFill>
                <a:hlinkClick r:id="rId5" tooltip="Turcja"/>
              </a:rPr>
              <a:t>Tureckiej</a:t>
            </a:r>
            <a:r>
              <a:rPr lang="pl-PL" u="sng" dirty="0">
                <a:solidFill>
                  <a:srgbClr val="0000FF"/>
                </a:solidFill>
              </a:rPr>
              <a:t> </a:t>
            </a:r>
            <a:r>
              <a:rPr lang="pl-PL" u="sng" dirty="0">
                <a:solidFill>
                  <a:srgbClr val="0000FF"/>
                </a:solidFill>
                <a:hlinkClick r:id="rId6" tooltip="Anatolia"/>
              </a:rPr>
              <a:t>Anatolii</a:t>
            </a:r>
            <a:r>
              <a:rPr lang="pl-PL" u="sng" dirty="0">
                <a:solidFill>
                  <a:srgbClr val="0000FF"/>
                </a:solidFill>
              </a:rPr>
              <a:t>, znana przede wszystkim z charakterystycznych form </a:t>
            </a:r>
            <a:r>
              <a:rPr lang="pl-PL" u="sng" dirty="0">
                <a:solidFill>
                  <a:srgbClr val="0000FF"/>
                </a:solidFill>
                <a:hlinkClick r:id="rId7" tooltip="Tuf wulkaniczny"/>
              </a:rPr>
              <a:t>tufowych</a:t>
            </a:r>
            <a:r>
              <a:rPr lang="pl-PL" u="sng" dirty="0">
                <a:solidFill>
                  <a:srgbClr val="0000FF"/>
                </a:solidFill>
              </a:rPr>
              <a:t>, tworzących księżycowy krajobraz oraz z domów i kościołów wykutych w tufowych skałach. Kapadocja była aż do </a:t>
            </a:r>
            <a:r>
              <a:rPr lang="pl-PL" u="sng" dirty="0">
                <a:solidFill>
                  <a:srgbClr val="0000FF"/>
                </a:solidFill>
                <a:hlinkClick r:id="rId8" tooltip="Średniowiecze"/>
              </a:rPr>
              <a:t>średniowiecza</a:t>
            </a:r>
            <a:r>
              <a:rPr lang="pl-PL" u="sng" dirty="0">
                <a:solidFill>
                  <a:srgbClr val="0000FF"/>
                </a:solidFill>
              </a:rPr>
              <a:t> silnym ośrodkiem </a:t>
            </a:r>
            <a:r>
              <a:rPr lang="pl-PL" u="sng" dirty="0">
                <a:solidFill>
                  <a:srgbClr val="0000FF"/>
                </a:solidFill>
                <a:hlinkClick r:id="rId9" tooltip="Chrześcijaństwo"/>
              </a:rPr>
              <a:t>chrześcijaństwa</a:t>
            </a:r>
            <a:r>
              <a:rPr lang="pl-PL" u="sng" dirty="0">
                <a:solidFill>
                  <a:srgbClr val="0000FF"/>
                </a:solidFill>
              </a:rPr>
              <a:t> oraz miejscem narodzin idei życia klasztornego.</a:t>
            </a:r>
          </a:p>
        </p:txBody>
      </p:sp>
      <p:sp>
        <p:nvSpPr>
          <p:cNvPr id="7" name="Przycisk akcji: Strona główna 6">
            <a:hlinkClick r:id="rId10" action="ppaction://hlinksldjump" highlightClick="1"/>
          </p:cNvPr>
          <p:cNvSpPr/>
          <p:nvPr/>
        </p:nvSpPr>
        <p:spPr>
          <a:xfrm>
            <a:off x="8316416" y="6359016"/>
            <a:ext cx="360040" cy="3326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6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err="1"/>
              <a:t>Diospolis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08" y="1556792"/>
            <a:ext cx="2724920" cy="4928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dirty="0"/>
              <a:t>Lod</a:t>
            </a:r>
            <a:r>
              <a:rPr lang="pl-PL" dirty="0"/>
              <a:t> </a:t>
            </a:r>
            <a:r>
              <a:rPr lang="pl-PL" u="sng" dirty="0">
                <a:solidFill>
                  <a:srgbClr val="0000FF"/>
                </a:solidFill>
              </a:rPr>
              <a:t>(</a:t>
            </a:r>
            <a:r>
              <a:rPr lang="pl-PL" u="sng" dirty="0">
                <a:solidFill>
                  <a:srgbClr val="0000FF"/>
                </a:solidFill>
                <a:hlinkClick r:id="rId5" tooltip="Język hebrajski"/>
              </a:rPr>
              <a:t>hebr.</a:t>
            </a:r>
            <a:r>
              <a:rPr lang="pl-PL" u="sng" dirty="0">
                <a:solidFill>
                  <a:srgbClr val="0000FF"/>
                </a:solidFill>
              </a:rPr>
              <a:t> </a:t>
            </a:r>
            <a:r>
              <a:rPr lang="he-IL" u="sng" dirty="0">
                <a:solidFill>
                  <a:srgbClr val="0000FF"/>
                </a:solidFill>
              </a:rPr>
              <a:t>לוד, </a:t>
            </a:r>
            <a:r>
              <a:rPr lang="pl-PL" i="1" u="sng" dirty="0" err="1">
                <a:solidFill>
                  <a:srgbClr val="0000FF"/>
                </a:solidFill>
              </a:rPr>
              <a:t>Iriyat</a:t>
            </a:r>
            <a:r>
              <a:rPr lang="pl-PL" i="1" u="sng" dirty="0">
                <a:solidFill>
                  <a:srgbClr val="0000FF"/>
                </a:solidFill>
              </a:rPr>
              <a:t> Lod</a:t>
            </a:r>
            <a:r>
              <a:rPr lang="pl-PL" u="sng" dirty="0">
                <a:solidFill>
                  <a:srgbClr val="0000FF"/>
                </a:solidFill>
              </a:rPr>
              <a:t>; </a:t>
            </a:r>
            <a:r>
              <a:rPr lang="pl-PL" u="sng" dirty="0">
                <a:solidFill>
                  <a:srgbClr val="0000FF"/>
                </a:solidFill>
                <a:hlinkClick r:id="rId6" tooltip="Język arabski"/>
              </a:rPr>
              <a:t>arab.</a:t>
            </a:r>
            <a:r>
              <a:rPr lang="pl-PL" u="sng" dirty="0">
                <a:solidFill>
                  <a:srgbClr val="0000FF"/>
                </a:solidFill>
              </a:rPr>
              <a:t> </a:t>
            </a:r>
            <a:r>
              <a:rPr lang="ar-AE" u="sng" dirty="0">
                <a:solidFill>
                  <a:srgbClr val="0000FF"/>
                </a:solidFill>
              </a:rPr>
              <a:t>اللد, </a:t>
            </a:r>
            <a:r>
              <a:rPr lang="pl-PL" i="1" u="sng" dirty="0">
                <a:solidFill>
                  <a:srgbClr val="0000FF"/>
                </a:solidFill>
              </a:rPr>
              <a:t>al-</a:t>
            </a:r>
            <a:r>
              <a:rPr lang="pl-PL" i="1" u="sng" dirty="0" err="1">
                <a:solidFill>
                  <a:srgbClr val="0000FF"/>
                </a:solidFill>
              </a:rPr>
              <a:t>Ludd</a:t>
            </a:r>
            <a:r>
              <a:rPr lang="pl-PL" u="sng" dirty="0">
                <a:solidFill>
                  <a:srgbClr val="0000FF"/>
                </a:solidFill>
              </a:rPr>
              <a:t>; w starożytności nazywane też </a:t>
            </a:r>
            <a:r>
              <a:rPr lang="pl-PL" i="1" u="sng" dirty="0" err="1">
                <a:solidFill>
                  <a:srgbClr val="0000FF"/>
                </a:solidFill>
              </a:rPr>
              <a:t>Diospolis</a:t>
            </a:r>
            <a:r>
              <a:rPr lang="pl-PL" u="sng" dirty="0">
                <a:solidFill>
                  <a:srgbClr val="0000FF"/>
                </a:solidFill>
              </a:rPr>
              <a:t>, </a:t>
            </a:r>
            <a:r>
              <a:rPr lang="pl-PL" i="1" u="sng" dirty="0">
                <a:solidFill>
                  <a:srgbClr val="0000FF"/>
                </a:solidFill>
              </a:rPr>
              <a:t>Lydda</a:t>
            </a:r>
            <a:r>
              <a:rPr lang="pl-PL" u="sng" dirty="0">
                <a:solidFill>
                  <a:srgbClr val="0000FF"/>
                </a:solidFill>
              </a:rPr>
              <a:t> lub </a:t>
            </a:r>
            <a:r>
              <a:rPr lang="pl-PL" i="1" u="sng" dirty="0">
                <a:solidFill>
                  <a:srgbClr val="0000FF"/>
                </a:solidFill>
              </a:rPr>
              <a:t>Lidda</a:t>
            </a:r>
            <a:r>
              <a:rPr lang="pl-PL" u="sng" dirty="0">
                <a:solidFill>
                  <a:srgbClr val="0000FF"/>
                </a:solidFill>
              </a:rPr>
              <a:t>) – miasto położone w </a:t>
            </a:r>
            <a:r>
              <a:rPr lang="pl-PL" u="sng" dirty="0">
                <a:solidFill>
                  <a:srgbClr val="0000FF"/>
                </a:solidFill>
                <a:hlinkClick r:id="rId7" tooltip="Dystrykt Centralny (Izrael)"/>
              </a:rPr>
              <a:t>Dystrykcie Centralnym</a:t>
            </a:r>
            <a:r>
              <a:rPr lang="pl-PL" u="sng" dirty="0">
                <a:solidFill>
                  <a:srgbClr val="0000FF"/>
                </a:solidFill>
              </a:rPr>
              <a:t> w </a:t>
            </a:r>
            <a:r>
              <a:rPr lang="pl-PL" u="sng" dirty="0">
                <a:solidFill>
                  <a:srgbClr val="0000FF"/>
                </a:solidFill>
                <a:hlinkClick r:id="rId8" tooltip="Izrael"/>
              </a:rPr>
              <a:t>Izraelu</a:t>
            </a:r>
            <a:r>
              <a:rPr lang="pl-PL" u="sng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Elipsa 5"/>
          <p:cNvSpPr/>
          <p:nvPr/>
        </p:nvSpPr>
        <p:spPr>
          <a:xfrm>
            <a:off x="2411760" y="335699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Strona główna 6">
            <a:hlinkClick r:id="rId9" action="ppaction://hlinksldjump" highlightClick="1"/>
          </p:cNvPr>
          <p:cNvSpPr/>
          <p:nvPr/>
        </p:nvSpPr>
        <p:spPr>
          <a:xfrm>
            <a:off x="8316416" y="6359016"/>
            <a:ext cx="360040" cy="3326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3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/>
              <a:t>„Złota legenda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„Złota legenda”, zbiór opowieści o świętych, pochodzący ze średniowiecza, sytuuje walkę ze smokiem w Libii, w mieście </a:t>
            </a:r>
            <a:r>
              <a:rPr lang="pl-PL" b="1" dirty="0" err="1"/>
              <a:t>Silena</a:t>
            </a:r>
            <a:r>
              <a:rPr lang="pl-PL" b="1" dirty="0"/>
              <a:t>. Mieszkańcy </a:t>
            </a:r>
            <a:r>
              <a:rPr lang="pl-PL" b="1" dirty="0" err="1"/>
              <a:t>Sileny</a:t>
            </a:r>
            <a:r>
              <a:rPr lang="pl-PL" b="1" dirty="0"/>
              <a:t>, gnębieni jadowitym oddechem potwora, oddawali mu na pożarcie zwierzęta, a gdy tych zabrakło, zaczęli składać ofiary z ludzi. Św. Jerzy uwolnił </a:t>
            </a:r>
            <a:r>
              <a:rPr lang="pl-PL" b="1" dirty="0" err="1"/>
              <a:t>sileńczyków</a:t>
            </a:r>
            <a:r>
              <a:rPr lang="pl-PL" b="1" dirty="0"/>
              <a:t> od krwiożerczej poczwary i ocalił przed śmiercią córkę króla. Zwycięstwo nad smokiem, którego św. Jerzy dokonał w imię Chrystusa, zachęciło lud do przyjęcia chrześcijaństwa. </a:t>
            </a:r>
            <a:r>
              <a:rPr lang="pl-PL" b="1" i="1" dirty="0"/>
              <a:t>Król zaś ku czci Maryi Panny i św. Jerzego wystawił kościół niezwykłej wielkości, spod ołtarza którego wytryska żywe źródło, a chorzy, którzy zeń się napiją, odzyskują zdrowie</a:t>
            </a:r>
            <a:r>
              <a:rPr lang="pl-PL" b="1" dirty="0"/>
              <a:t> - czytamy w „Złotej legendzie”. Nieustraszony rycerz - pogromca potwora o zabójczym oddechu - stał się patronem ludzi zakażonych dżumą i trądem, ukąszonych przez jadowite węże oraz gorączkujących.</a:t>
            </a:r>
          </a:p>
        </p:txBody>
      </p:sp>
      <p:sp>
        <p:nvSpPr>
          <p:cNvPr id="4" name="Przycisk akcji: Strona główna 3">
            <a:hlinkClick r:id="rId3" action="ppaction://hlinksldjump" highlightClick="1"/>
          </p:cNvPr>
          <p:cNvSpPr/>
          <p:nvPr/>
        </p:nvSpPr>
        <p:spPr>
          <a:xfrm>
            <a:off x="6732240" y="6359016"/>
            <a:ext cx="360040" cy="33265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Do przodu lub Następny 4">
            <a:hlinkClick r:id="" action="ppaction://hlinkshowjump?jump=nextslide" highlightClick="1"/>
          </p:cNvPr>
          <p:cNvSpPr/>
          <p:nvPr/>
        </p:nvSpPr>
        <p:spPr>
          <a:xfrm>
            <a:off x="7308304" y="6359016"/>
            <a:ext cx="360040" cy="33265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Koniec 5">
            <a:hlinkClick r:id="" action="ppaction://hlinkshowjump?jump=lastslide" highlightClick="1"/>
          </p:cNvPr>
          <p:cNvSpPr/>
          <p:nvPr/>
        </p:nvSpPr>
        <p:spPr>
          <a:xfrm>
            <a:off x="8028384" y="6359016"/>
            <a:ext cx="360040" cy="332656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8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649</Words>
  <Application>Microsoft Office PowerPoint</Application>
  <PresentationFormat>Pokaz na ekranie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Dwór Bractwa św. Jerzego w Gdańsku</vt:lpstr>
      <vt:lpstr>Treść</vt:lpstr>
      <vt:lpstr>Lokalizacja i budowa</vt:lpstr>
      <vt:lpstr>Styl  architektoniczny</vt:lpstr>
      <vt:lpstr>Historia</vt:lpstr>
      <vt:lpstr>Święty Jerzy</vt:lpstr>
      <vt:lpstr>Kapadocja</vt:lpstr>
      <vt:lpstr>Diospolis</vt:lpstr>
      <vt:lpstr>„Złota legenda”</vt:lpstr>
      <vt:lpstr>Heraldyka</vt:lpstr>
      <vt:lpstr>Herb Moskwy</vt:lpstr>
      <vt:lpstr>Herb Rosji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Dwór Bractwa św. Jerzego w Gdańsku</dc:title>
  <dc:creator>Tania</dc:creator>
  <cp:lastModifiedBy>Tania</cp:lastModifiedBy>
  <cp:revision>30</cp:revision>
  <dcterms:created xsi:type="dcterms:W3CDTF">2013-10-27T19:44:41Z</dcterms:created>
  <dcterms:modified xsi:type="dcterms:W3CDTF">2013-11-22T23:33:02Z</dcterms:modified>
</cp:coreProperties>
</file>